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29C"/>
    <a:srgbClr val="1016FC"/>
    <a:srgbClr val="BC8B00"/>
    <a:srgbClr val="CC9900"/>
    <a:srgbClr val="E6E6E6"/>
    <a:srgbClr val="3B3838"/>
    <a:srgbClr val="F4F1EA"/>
    <a:srgbClr val="404040"/>
    <a:srgbClr val="BE749E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5" autoAdjust="0"/>
    <p:restoredTop sz="94660"/>
  </p:normalViewPr>
  <p:slideViewPr>
    <p:cSldViewPr snapToGrid="0">
      <p:cViewPr>
        <p:scale>
          <a:sx n="100" d="100"/>
          <a:sy n="100" d="100"/>
        </p:scale>
        <p:origin x="234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18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E889D-42E4-4FEB-B824-6A94AF64A0E4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A3522-6D43-4E7C-B2A9-E3D8F49A0F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96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D5E2D-3315-4861-BDA3-DAAA5CE82C16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7071-D279-4154-902D-80E23F8FC2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97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9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302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4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42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89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16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1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74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66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19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0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E7FD8-ECEA-4E4C-8621-1F92F5610E9D}" type="datetimeFigureOut">
              <a:rPr lang="ko-KR" altLang="en-US" smtClean="0"/>
              <a:t>2022-05-18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6D9C-DD6A-413A-9D13-8FE5D9AE8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255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9525" y="68012"/>
            <a:ext cx="8958661" cy="6672660"/>
          </a:xfrm>
          <a:prstGeom prst="rect">
            <a:avLst/>
          </a:prstGeom>
          <a:solidFill>
            <a:srgbClr val="F4F1EA"/>
          </a:solidFill>
          <a:ln w="19050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5181" y="265814"/>
            <a:ext cx="8623004" cy="6326372"/>
          </a:xfrm>
          <a:prstGeom prst="rect">
            <a:avLst/>
          </a:prstGeom>
          <a:noFill/>
          <a:ln w="38100" cap="rnd"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2078352" y="1520442"/>
            <a:ext cx="5032738" cy="0"/>
          </a:xfrm>
          <a:prstGeom prst="line">
            <a:avLst/>
          </a:prstGeom>
          <a:ln w="10160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069387" y="5075282"/>
            <a:ext cx="5029200" cy="0"/>
          </a:xfrm>
          <a:prstGeom prst="line">
            <a:avLst/>
          </a:prstGeom>
          <a:ln w="101600" cmpd="thinThick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64466" y="1622829"/>
            <a:ext cx="3763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  <a:cs typeface="함초롬돋움" panose="020B0604000101010101" pitchFamily="50" charset="-127"/>
              </a:rPr>
              <a:t>2022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  <a:cs typeface="함초롬돋움" panose="020B0604000101010101" pitchFamily="50" charset="-127"/>
            </a:endParaRPr>
          </a:p>
          <a:p>
            <a:pPr algn="ctr"/>
            <a:r>
              <a:rPr lang="ko-KR" altLang="en-US" sz="2000" spc="2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순환기의공학회</a:t>
            </a:r>
            <a:endParaRPr lang="en-US" altLang="ko-KR" sz="2000" spc="20" dirty="0" smtClean="0">
              <a:solidFill>
                <a:schemeClr val="tx1">
                  <a:lumMod val="85000"/>
                  <a:lumOff val="1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spc="2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하계학술대회</a:t>
            </a:r>
            <a:endParaRPr lang="ko-KR" altLang="en-US" sz="2000" spc="20" dirty="0">
              <a:solidFill>
                <a:schemeClr val="tx1">
                  <a:lumMod val="85000"/>
                  <a:lumOff val="1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2312" y="4043729"/>
            <a:ext cx="36576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2022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년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6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월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17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일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금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) – 6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월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18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일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토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함초롬돋움" panose="020B0604000101010101" pitchFamily="50" charset="-127"/>
              </a:rPr>
              <a:t>제주대학교병원 대강당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함초롬돋움" panose="020B0604000101010101" pitchFamily="50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597" y="3404342"/>
            <a:ext cx="2455030" cy="64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9647" y="89647"/>
            <a:ext cx="8958661" cy="6672660"/>
          </a:xfrm>
          <a:prstGeom prst="rect">
            <a:avLst/>
          </a:prstGeom>
          <a:solidFill>
            <a:srgbClr val="F4F1EA"/>
          </a:solidFill>
          <a:ln w="19050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5181" y="265814"/>
            <a:ext cx="8623004" cy="6326372"/>
          </a:xfrm>
          <a:prstGeom prst="rect">
            <a:avLst/>
          </a:prstGeom>
          <a:noFill/>
          <a:ln w="38100" cap="rnd"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462737" y="840295"/>
            <a:ext cx="3896043" cy="6209392"/>
          </a:xfrm>
          <a:prstGeom prst="rect">
            <a:avLst/>
          </a:prstGeom>
          <a:noFill/>
        </p:spPr>
        <p:txBody>
          <a:bodyPr wrap="square" spcCol="360000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초대의 말씀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문체부 바탕체" panose="02030609000101010101" pitchFamily="17" charset="-127"/>
            </a:endParaRPr>
          </a:p>
          <a:p>
            <a:pPr latinLnBrk="1"/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안녕하세요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?</a:t>
            </a:r>
          </a:p>
          <a:p>
            <a:pPr latinLnBrk="1">
              <a:lnSpc>
                <a:spcPts val="1600"/>
              </a:lnSpc>
            </a:pP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>
              <a:lnSpc>
                <a:spcPts val="1600"/>
              </a:lnSpc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싱그러운 햇살이 가득한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6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월에 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순환기의공학회에서는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2022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년도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하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계학술대회를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제주대학교병원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에서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개최합니다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 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>
              <a:lnSpc>
                <a:spcPts val="1600"/>
              </a:lnSpc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본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학술대회에서는 순환기질환과 관련된 기초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임상연구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혈류역학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및 의료영상진단 분야에 대한 국내외 전문가 아홉 분을 모시고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최신 기술동향 및 향후 발전 방향 등을 소개하고자 기획하였습니다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이번 학술대회는 공과대학의 일반 </a:t>
            </a:r>
            <a:r>
              <a:rPr lang="ko-KR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의공학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연구자는 물론 </a:t>
            </a:r>
            <a:r>
              <a:rPr lang="ko-KR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심혈관질환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연구와 관련된 의과대학 연구자 및 </a:t>
            </a:r>
            <a:r>
              <a:rPr lang="ko-KR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임상의에게도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다양한 좋은 정보를 제공할 것으로 확신합니다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 </a:t>
            </a:r>
            <a:endParaRPr lang="ko-KR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>
              <a:lnSpc>
                <a:spcPts val="1600"/>
              </a:lnSpc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순환기의공학회는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2001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년에 창립된 후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국내 불모지였던 순환기 </a:t>
            </a:r>
            <a:r>
              <a:rPr lang="ko-KR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의공학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분야에서 의학과 공학 연구자 상호간의 활발한 정보 교류와 기술 협력을 위한 선구자적 역할을 담당하고 있으며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이를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통하여 관련 분야 연구의 많은 발전을 이루어 내었습니다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본 학회가 주최하는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이번 하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계학술대회가 </a:t>
            </a:r>
            <a:r>
              <a:rPr lang="ko-K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유익한 학술 교류의 장이 될 수 있도록 많은 연구자 분들의 적극적인 참여와 애정 어린 성원을 부탁 드립니다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</a:t>
            </a:r>
            <a:endParaRPr lang="ko-KR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 </a:t>
            </a:r>
            <a:endParaRPr lang="ko-KR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r" latinLnBrk="1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2022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년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4</a:t>
            </a:r>
            <a:r>
              <a:rPr lang="ko-KR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월</a:t>
            </a:r>
            <a:endParaRPr lang="ko-KR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 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endParaRPr lang="ko-KR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ko-KR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순환기의공학회</a:t>
            </a:r>
          </a:p>
          <a:p>
            <a:pPr latinLnBrk="1">
              <a:lnSpc>
                <a:spcPct val="150000"/>
              </a:lnSpc>
            </a:pPr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회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  </a:t>
            </a:r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장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: </a:t>
            </a:r>
            <a:r>
              <a:rPr lang="ko-KR" altLang="en-US" sz="8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팽동국</a:t>
            </a:r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제주대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ko-KR" altLang="ko-KR" sz="85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이사장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: </a:t>
            </a:r>
            <a:r>
              <a:rPr lang="ko-KR" altLang="en-US" sz="8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이병권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(</a:t>
            </a:r>
            <a:r>
              <a:rPr lang="ko-KR" altLang="en-US" sz="8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강남세브란스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ko-KR" altLang="ko-KR" sz="85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en-US" altLang="ko-KR" sz="85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 </a:t>
            </a:r>
            <a:endParaRPr lang="ko-KR" altLang="ko-KR" sz="85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하</a:t>
            </a:r>
            <a:r>
              <a:rPr lang="ko-KR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계학술대회 </a:t>
            </a:r>
            <a:r>
              <a:rPr lang="ko-KR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조직위원회</a:t>
            </a:r>
          </a:p>
          <a:p>
            <a:pPr latinLnBrk="1">
              <a:lnSpc>
                <a:spcPct val="150000"/>
              </a:lnSpc>
            </a:pPr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위원장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: </a:t>
            </a:r>
            <a:r>
              <a:rPr lang="ko-KR" altLang="ko-KR" sz="85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박철우 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경북</a:t>
            </a:r>
            <a:r>
              <a:rPr lang="ko-KR" altLang="en-US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ko-KR" altLang="ko-KR" sz="850" dirty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위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  </a:t>
            </a:r>
            <a:r>
              <a:rPr lang="ko-KR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원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: </a:t>
            </a:r>
            <a:r>
              <a:rPr lang="ko-KR" altLang="en-US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최준혁</a:t>
            </a:r>
            <a:r>
              <a:rPr lang="en-US" altLang="ko-KR" sz="8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(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제주</a:t>
            </a:r>
            <a:r>
              <a:rPr lang="ko-KR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이준상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연세대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latinLnBrk="1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           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박한욱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(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순천향대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하호진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강원대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en-US" altLang="ko-KR" sz="800" dirty="0" smtClean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88958" y="376569"/>
            <a:ext cx="4083567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▶ 등록 안내</a:t>
            </a:r>
            <a:endParaRPr lang="en-US" altLang="ko-KR" sz="105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정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회원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사전등록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150,000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원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(4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25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-5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현장등록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17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만원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9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-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학생회원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사전등록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7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만원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현장등록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9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만원</a:t>
            </a:r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endParaRPr lang="en-US" altLang="ko-KR" sz="9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ko-KR" altLang="en-US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▶ 프로그램</a:t>
            </a:r>
            <a:endParaRPr lang="ko-KR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932" y="388260"/>
            <a:ext cx="1851652" cy="451891"/>
          </a:xfrm>
          <a:prstGeom prst="rect">
            <a:avLst/>
          </a:prstGeom>
        </p:spPr>
      </p:pic>
      <p:cxnSp>
        <p:nvCxnSpPr>
          <p:cNvPr id="21" name="직선 연결선 20"/>
          <p:cNvCxnSpPr/>
          <p:nvPr/>
        </p:nvCxnSpPr>
        <p:spPr>
          <a:xfrm flipH="1">
            <a:off x="4562193" y="482180"/>
            <a:ext cx="9524" cy="5887593"/>
          </a:xfrm>
          <a:prstGeom prst="line">
            <a:avLst/>
          </a:prstGeom>
          <a:ln w="25400" cap="rnd" cmpd="sng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06953"/>
              </p:ext>
            </p:extLst>
          </p:nvPr>
        </p:nvGraphicFramePr>
        <p:xfrm>
          <a:off x="4749003" y="1398838"/>
          <a:ext cx="3968730" cy="5132141"/>
        </p:xfrm>
        <a:graphic>
          <a:graphicData uri="http://schemas.openxmlformats.org/drawingml/2006/table">
            <a:tbl>
              <a:tblPr/>
              <a:tblGrid>
                <a:gridCol w="254994">
                  <a:extLst>
                    <a:ext uri="{9D8B030D-6E8A-4147-A177-3AD203B41FA5}">
                      <a16:colId xmlns:a16="http://schemas.microsoft.com/office/drawing/2014/main" val="1597646370"/>
                    </a:ext>
                  </a:extLst>
                </a:gridCol>
                <a:gridCol w="778586">
                  <a:extLst>
                    <a:ext uri="{9D8B030D-6E8A-4147-A177-3AD203B41FA5}">
                      <a16:colId xmlns:a16="http://schemas.microsoft.com/office/drawing/2014/main" val="2625353591"/>
                    </a:ext>
                  </a:extLst>
                </a:gridCol>
                <a:gridCol w="2935150">
                  <a:extLst>
                    <a:ext uri="{9D8B030D-6E8A-4147-A177-3AD203B41FA5}">
                      <a16:colId xmlns:a16="http://schemas.microsoft.com/office/drawing/2014/main" val="3199529090"/>
                    </a:ext>
                  </a:extLst>
                </a:gridCol>
              </a:tblGrid>
              <a:tr h="111530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장소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제주대학교병원 대강당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452014"/>
                  </a:ext>
                </a:extLst>
              </a:tr>
              <a:tr h="2322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YOUNG RESEARCHER FORUM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좌장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이규한 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강원대 박사과정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이현진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(</a:t>
                      </a:r>
                      <a:r>
                        <a:rPr lang="ko-KR" altLang="en-US" sz="600" b="1" kern="0" spc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순천향대 석사과정</a:t>
                      </a:r>
                      <a:r>
                        <a:rPr lang="en-US" altLang="ko-KR" sz="600" b="1" kern="0" spc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629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47293"/>
                  </a:ext>
                </a:extLst>
              </a:tr>
              <a:tr h="138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14:00-15:00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등 록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400393"/>
                  </a:ext>
                </a:extLst>
              </a:tr>
              <a:tr h="2322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15:00-16:00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FORUM I: The long and winding road towards a PhD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이형준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박사과정 연세대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이청아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박사과정 제주대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63493"/>
                  </a:ext>
                </a:extLst>
              </a:tr>
              <a:tr h="2322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16:00-17:00</a:t>
                      </a: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FORUM II: PhD, what next? 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박준홍 박사 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KIST,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박성호 박사 </a:t>
                      </a:r>
                      <a:r>
                        <a:rPr lang="en-US" altLang="ko-KR" sz="600" b="1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KMEDIhub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99117"/>
                  </a:ext>
                </a:extLst>
              </a:tr>
              <a:tr h="138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17:00-18:00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포스터 세션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62110"/>
                  </a:ext>
                </a:extLst>
              </a:tr>
              <a:tr h="137642">
                <a:tc rowSpan="1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ko-KR" altLang="en-US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장소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제주대학교 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의과대학 강당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39253"/>
                  </a:ext>
                </a:extLst>
              </a:tr>
              <a:tr h="138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08:30-09:20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등 록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39576"/>
                  </a:ext>
                </a:extLst>
              </a:tr>
              <a:tr h="138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09:20-09:30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개회식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68433"/>
                  </a:ext>
                </a:extLst>
              </a:tr>
              <a:tr h="3529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err="1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SessionⅠSTART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-UP FOCUS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좌장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600" b="1" kern="0" spc="0" dirty="0" err="1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팽동국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제주대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이상준 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포항공대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패널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1" kern="0" spc="0" baseline="0" dirty="0" err="1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이병권</a:t>
                      </a:r>
                      <a:r>
                        <a:rPr lang="ko-KR" altLang="en-US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baseline="0" dirty="0" err="1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강남세브란스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600" b="1" kern="0" spc="0" baseline="0" dirty="0" err="1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송시몬</a:t>
                      </a:r>
                      <a:r>
                        <a:rPr lang="ko-KR" altLang="en-US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한양대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),  </a:t>
                      </a:r>
                      <a:r>
                        <a:rPr lang="ko-KR" altLang="en-US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이상욱 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울산대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629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77154"/>
                  </a:ext>
                </a:extLst>
              </a:tr>
              <a:tr h="287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10:00-10:45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초청 강연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 Patient-Specific Surgical Solutions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김국배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박사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애니메디솔루션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414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10:45-11:00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Coffee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Break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96390"/>
                  </a:ext>
                </a:extLst>
              </a:tr>
              <a:tr h="287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11:00-11:45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초청 강연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 Nano IMGT: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Global Leader in Drug Deliver System</a:t>
                      </a:r>
                      <a:endParaRPr lang="en-US" altLang="ko-KR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(IMGT 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서울대분당병원 이학종 교수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745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11:45-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12:00</a:t>
                      </a: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Coffee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Break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602945"/>
                  </a:ext>
                </a:extLst>
              </a:tr>
              <a:tr h="138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12:00-13:30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중식 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이사회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53882"/>
                  </a:ext>
                </a:extLst>
              </a:tr>
              <a:tr h="3529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Session Ⅱ PROSPECTIVE</a:t>
                      </a:r>
                      <a:r>
                        <a:rPr lang="en-US" altLang="ko-KR" sz="600" b="1" kern="0" spc="0" baseline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MEDICAL AGENDA</a:t>
                      </a:r>
                      <a:endParaRPr lang="en-US" altLang="ko-KR" sz="600" b="1" kern="0" spc="0" dirty="0" smtClean="0">
                        <a:solidFill>
                          <a:srgbClr val="FFFFFF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좌장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최준혁 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제주대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600" b="1" kern="0" spc="0" dirty="0" err="1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신세현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고려대</a:t>
                      </a:r>
                      <a:r>
                        <a:rPr lang="en-US" altLang="ko-KR" sz="600" b="1" kern="0" spc="0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패널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김현진 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카이스트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600" b="1" kern="0" spc="0" dirty="0" err="1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김두상</a:t>
                      </a: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중앙보훈병원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600" b="1" kern="0" spc="0" dirty="0" err="1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최상헌</a:t>
                      </a: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경북대</a:t>
                      </a:r>
                      <a:r>
                        <a:rPr lang="en-US" altLang="ko-KR" sz="600" b="1" kern="0" spc="0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629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179338"/>
                  </a:ext>
                </a:extLst>
              </a:tr>
              <a:tr h="3058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13:30-14:15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초청 강연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Hemodynamics: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Diffuse long lesion and Bifurcation lesion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심은보 교수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강원대학교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68879"/>
                  </a:ext>
                </a:extLst>
              </a:tr>
              <a:tr h="287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14:15-15:00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초청 강연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Shock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Wave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Vascular severe calcification </a:t>
                      </a:r>
                      <a:r>
                        <a:rPr lang="en-US" altLang="ko-KR" sz="600" b="1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lession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이병권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교수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강남세브란스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19423"/>
                  </a:ext>
                </a:extLst>
              </a:tr>
              <a:tr h="3058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15:00-15:15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Coffee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Break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15054"/>
                  </a:ext>
                </a:extLst>
              </a:tr>
              <a:tr h="2750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15:15-16:00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초청 강연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 3D Reconstruction: Atrial</a:t>
                      </a:r>
                      <a:r>
                        <a:rPr lang="en-US" altLang="ko-KR" sz="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fibrillation treatment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부기영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교수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제주대학교</a:t>
                      </a:r>
                      <a:r>
                        <a:rPr lang="en-US" altLang="ko-KR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584734"/>
                  </a:ext>
                </a:extLst>
              </a:tr>
              <a:tr h="138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16:00-16:10</a:t>
                      </a: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폐회식</a:t>
                      </a: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1167" marR="31167" marT="3600" marB="3600" anchor="ctr" anchorCtr="1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94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0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24538" y="1876425"/>
            <a:ext cx="35235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시내버스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센텀시티역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벡스코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 09-136 )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-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일반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115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64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40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5-1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155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141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181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                    </a:t>
            </a: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39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141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심야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급행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1001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1001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심야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), 1002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</a:t>
            </a:r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지하철</a:t>
            </a:r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- 2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호선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센텀시티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벡스코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역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1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 출구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약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50m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도보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- 2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호선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벡스코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시립미술관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역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7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번출구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약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100m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도보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endParaRPr lang="ko-KR" altLang="en-US" b="1" dirty="0"/>
          </a:p>
        </p:txBody>
      </p:sp>
      <p:sp>
        <p:nvSpPr>
          <p:cNvPr id="4" name="직사각형 3"/>
          <p:cNvSpPr/>
          <p:nvPr/>
        </p:nvSpPr>
        <p:spPr>
          <a:xfrm>
            <a:off x="92386" y="126494"/>
            <a:ext cx="8958661" cy="6672660"/>
          </a:xfrm>
          <a:prstGeom prst="rect">
            <a:avLst/>
          </a:prstGeom>
          <a:solidFill>
            <a:srgbClr val="F4F1EA"/>
          </a:solidFill>
          <a:ln w="19050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55181" y="265814"/>
            <a:ext cx="8623004" cy="6326372"/>
          </a:xfrm>
          <a:prstGeom prst="rect">
            <a:avLst/>
          </a:prstGeom>
          <a:noFill/>
          <a:ln w="38100" cap="rnd"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6508" y="500981"/>
            <a:ext cx="41701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▶ 기타문의</a:t>
            </a:r>
            <a:endParaRPr lang="en-US" altLang="ko-KR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- </a:t>
            </a:r>
            <a:r>
              <a:rPr lang="ko-KR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사무국 </a:t>
            </a:r>
            <a:r>
              <a:rPr lang="en-US" altLang="ko-K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</a:t>
            </a:r>
            <a:r>
              <a:rPr lang="ko-KR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이영진 </a:t>
            </a:r>
            <a:r>
              <a:rPr lang="en-US" altLang="ko-K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/ 010-3365-4728 / leeyj5564@kangwon.ac.kr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429611" y="1111775"/>
            <a:ext cx="3689055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33154" y="5167990"/>
            <a:ext cx="36855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3770" y="1178910"/>
            <a:ext cx="3537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▶ </a:t>
            </a:r>
            <a:r>
              <a:rPr lang="ko-KR" altLang="en-US" sz="105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학술대회장</a:t>
            </a:r>
            <a:r>
              <a:rPr lang="ko-KR" alt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약도</a:t>
            </a:r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Picture 3" descr="D:\slee\6.Academic Society\1.순환기의공학회\3. 순환기의공학회 회계업무 관련\2014년도\일반양식\로고-무바탕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307" y="5923325"/>
            <a:ext cx="2317012" cy="47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직선 연결선 25"/>
          <p:cNvCxnSpPr/>
          <p:nvPr/>
        </p:nvCxnSpPr>
        <p:spPr>
          <a:xfrm flipH="1">
            <a:off x="4562193" y="482180"/>
            <a:ext cx="9524" cy="5887593"/>
          </a:xfrm>
          <a:prstGeom prst="line">
            <a:avLst/>
          </a:prstGeom>
          <a:ln w="25400" cap="rnd" cmpd="sng">
            <a:solidFill>
              <a:schemeClr val="tx1">
                <a:lumMod val="65000"/>
                <a:lumOff val="35000"/>
              </a:schemeClr>
            </a:solidFill>
            <a:prstDash val="sysDot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6883" y="5980488"/>
            <a:ext cx="1583609" cy="273280"/>
          </a:xfrm>
          <a:prstGeom prst="rect">
            <a:avLst/>
          </a:prstGeom>
          <a:solidFill>
            <a:schemeClr val="bg1"/>
          </a:solidFill>
          <a:ln w="127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900" b="1" dirty="0" smtClean="0">
                <a:latin typeface="+mj-ea"/>
                <a:ea typeface="+mj-ea"/>
                <a:cs typeface="함초롬돋움" panose="020B0604000101010101" pitchFamily="50" charset="-127"/>
              </a:rPr>
              <a:t>제주대학교병원 대강당</a:t>
            </a:r>
            <a:endParaRPr lang="ko-KR" altLang="en-US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18" y="4157051"/>
            <a:ext cx="4056097" cy="108703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694" y="1595819"/>
            <a:ext cx="4030637" cy="246897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694" y="5336347"/>
            <a:ext cx="4030637" cy="57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585</Words>
  <Application>Microsoft Office PowerPoint</Application>
  <PresentationFormat>화면 슬라이드 쇼(4:3)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HY견명조</vt:lpstr>
      <vt:lpstr>맑은 고딕</vt:lpstr>
      <vt:lpstr>문체부 바탕체</vt:lpstr>
      <vt:lpstr>함초롬돋움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 진희</dc:creator>
  <cp:lastModifiedBy>vampa920@gmail.com</cp:lastModifiedBy>
  <cp:revision>139</cp:revision>
  <dcterms:created xsi:type="dcterms:W3CDTF">2018-06-08T00:25:25Z</dcterms:created>
  <dcterms:modified xsi:type="dcterms:W3CDTF">2022-05-18T04:38:43Z</dcterms:modified>
</cp:coreProperties>
</file>